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570E6-228A-449C-A1F6-0900C4C971C3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2AC30-2432-4A7A-B870-95D717315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2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91162-612F-4E49-B399-98E9F68F9B8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09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23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6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, testo 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E4C4561-347F-D04A-AB74-2E115C024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3" y="1825625"/>
            <a:ext cx="5259388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0" i="1">
                <a:latin typeface="Fira Sans" panose="020B0503050000020004" pitchFamily="34" charset="0"/>
              </a:defRPr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9134FB0-2826-354B-B1BA-F95D422DE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4" y="1825625"/>
            <a:ext cx="5026623" cy="4351338"/>
          </a:xfrm>
        </p:spPr>
        <p:txBody>
          <a:bodyPr anchor="ctr"/>
          <a:lstStyle>
            <a:lvl1pPr marL="0" indent="0">
              <a:buFont typeface="Fira Sans" panose="020B0503050000020004" pitchFamily="34" charset="0"/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Fira Sans Medium" panose="020B0503050000020004" pitchFamily="34" charset="0"/>
              </a:defRPr>
            </a:lvl1pPr>
            <a:lvl2pPr marL="514325" marR="0" indent="-171442" algn="l" defTabSz="685766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814348" marR="0" indent="-171442" algn="l" defTabSz="685766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200090" marR="0" indent="-171442" algn="l" defTabSz="685766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F2FF0E7-4855-2F46-A78C-823982A184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00"/>
            </a:lvl1pPr>
          </a:lstStyle>
          <a:p>
            <a:fld id="{FEC4A954-C260-E84D-8B85-4D54550A05D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titolo 1">
            <a:extLst>
              <a:ext uri="{FF2B5EF4-FFF2-40B4-BE49-F238E27FC236}">
                <a16:creationId xmlns:a16="http://schemas.microsoft.com/office/drawing/2014/main" id="{4B4775A8-EB69-F341-A56E-1D29905F9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6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pic>
        <p:nvPicPr>
          <p:cNvPr id="7" name="Immagine 9">
            <a:extLst>
              <a:ext uri="{FF2B5EF4-FFF2-40B4-BE49-F238E27FC236}">
                <a16:creationId xmlns:a16="http://schemas.microsoft.com/office/drawing/2014/main" id="{EDD6C21E-9194-1A44-8E91-3FE6FB0CF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rcRect/>
          <a:stretch/>
        </p:blipFill>
        <p:spPr>
          <a:xfrm>
            <a:off x="838201" y="6476147"/>
            <a:ext cx="618395" cy="12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8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46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15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8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60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20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00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65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26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A24D-DA3F-4204-AF9E-DDFD2FE3C4BA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E22B-1573-489F-A49F-B72B3CE132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03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23D73661-A54E-104C-8393-11F408522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645" y="1860711"/>
            <a:ext cx="5416323" cy="45307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200" dirty="0">
                <a:solidFill>
                  <a:schemeClr val="accent1"/>
                </a:solidFill>
              </a:rPr>
              <a:t>Presentazione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schemeClr val="tx1"/>
              </a:solidFill>
              <a:latin typeface="fira-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b="1" dirty="0">
                <a:solidFill>
                  <a:schemeClr val="tx1"/>
                </a:solidFill>
                <a:latin typeface="fira-sans"/>
              </a:rPr>
              <a:t>Rilevanza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 dell’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Economia del Mare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 in Liguria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tx1"/>
                </a:solidFill>
                <a:latin typeface="fira-sans"/>
              </a:rPr>
              <a:t>Preparazione a livello avanzato focalizzata sulla formazione di 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figure professionali specialistiche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, sempre più richieste, nel settore marittimo e portuale, sia nel 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trasporto </a:t>
            </a:r>
            <a:r>
              <a:rPr lang="it-IT" sz="1500" b="1" u="sng" dirty="0">
                <a:solidFill>
                  <a:schemeClr val="tx1"/>
                </a:solidFill>
                <a:latin typeface="fira-sans"/>
              </a:rPr>
              <a:t>merci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 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sia di </a:t>
            </a:r>
            <a:r>
              <a:rPr lang="it-IT" sz="1500" b="1" u="sng" dirty="0">
                <a:solidFill>
                  <a:schemeClr val="tx1"/>
                </a:solidFill>
                <a:latin typeface="fira-sans"/>
              </a:rPr>
              <a:t>persone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tx1"/>
                </a:solidFill>
                <a:latin typeface="fira-sans"/>
              </a:rPr>
              <a:t>Elevata </a:t>
            </a:r>
            <a:r>
              <a:rPr lang="it-IT" sz="1500" b="1" u="sng" dirty="0">
                <a:solidFill>
                  <a:schemeClr val="tx1"/>
                </a:solidFill>
                <a:latin typeface="fira-sans"/>
              </a:rPr>
              <a:t>interdisciplinarietà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, basata su contenuti specialistici di area aziendale, economico, giuridico e quantitativo.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dirty="0">
                <a:solidFill>
                  <a:schemeClr val="tx1"/>
                </a:solidFill>
                <a:latin typeface="fira-sans"/>
              </a:rPr>
              <a:t>La quasi totalità del corpo docente svolge la propria 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attività di ricerca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 nel campo dei trasporti e della logistica.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500" b="1" dirty="0">
                <a:solidFill>
                  <a:schemeClr val="tx1"/>
                </a:solidFill>
                <a:latin typeface="fira-sans"/>
              </a:rPr>
              <a:t>Unico corso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 di LM nell’ambito dell’economia e del management marittimo-portuale </a:t>
            </a:r>
            <a:r>
              <a:rPr lang="it-IT" sz="1500" b="1" dirty="0">
                <a:solidFill>
                  <a:schemeClr val="tx1"/>
                </a:solidFill>
                <a:latin typeface="fira-sans"/>
              </a:rPr>
              <a:t>in Italia </a:t>
            </a:r>
            <a:r>
              <a:rPr lang="it-IT" sz="1500" dirty="0">
                <a:solidFill>
                  <a:schemeClr val="tx1"/>
                </a:solidFill>
                <a:latin typeface="fira-sans"/>
              </a:rPr>
              <a:t>specializzato nel trasporto marittimo di merci e persone.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02287-6745-0542-857C-08571A321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4A954-C260-E84D-8B85-4D54550A05DF}" type="slidenum">
              <a:rPr lang="it-IT">
                <a:solidFill>
                  <a:srgbClr val="FFFFFF">
                    <a:lumMod val="75000"/>
                  </a:srgbClr>
                </a:solidFill>
              </a:rPr>
              <a:pPr/>
              <a:t>1</a:t>
            </a:fld>
            <a:endParaRPr lang="it-I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6016892-186A-9A40-8B09-6FF54F79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85" y="365126"/>
            <a:ext cx="8218715" cy="1281106"/>
          </a:xfrm>
        </p:spPr>
        <p:txBody>
          <a:bodyPr/>
          <a:lstStyle/>
          <a:p>
            <a:r>
              <a:rPr lang="it-IT" sz="3600" dirty="0" smtClean="0">
                <a:solidFill>
                  <a:schemeClr val="accent5">
                    <a:lumMod val="75000"/>
                  </a:schemeClr>
                </a:solidFill>
              </a:rPr>
              <a:t>Economia e Management Marittimo e Portuale</a:t>
            </a:r>
            <a:endParaRPr lang="it-IT" sz="20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2" r="16002"/>
          <a:stretch>
            <a:fillRect/>
          </a:stretch>
        </p:blipFill>
        <p:spPr/>
      </p:pic>
      <p:sp>
        <p:nvSpPr>
          <p:cNvPr id="2" name="Rettangolo 1"/>
          <p:cNvSpPr/>
          <p:nvPr/>
        </p:nvSpPr>
        <p:spPr>
          <a:xfrm>
            <a:off x="6236585" y="6202471"/>
            <a:ext cx="36159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dirty="0">
                <a:solidFill>
                  <a:srgbClr val="262626"/>
                </a:solidFill>
                <a:latin typeface="fira-sans"/>
              </a:rPr>
              <a:t>Lanterna di Genova: viaggio Genova-Palermo su nave GNV.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B044193-69DE-AB46-8306-E2350906B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1140" y="6428163"/>
            <a:ext cx="2524075" cy="52153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83" y="240778"/>
            <a:ext cx="2090208" cy="174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4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02287-6745-0542-857C-08571A321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352176" y="6434565"/>
            <a:ext cx="2743200" cy="365125"/>
          </a:xfrm>
        </p:spPr>
        <p:txBody>
          <a:bodyPr/>
          <a:lstStyle/>
          <a:p>
            <a:endParaRPr lang="it-I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6016892-186A-9A40-8B09-6FF54F79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4977" y="427979"/>
            <a:ext cx="4524375" cy="595927"/>
          </a:xfrm>
        </p:spPr>
        <p:txBody>
          <a:bodyPr/>
          <a:lstStyle/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Cosa imparerai</a:t>
            </a:r>
            <a:endParaRPr lang="it-IT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08534CA9-2D39-46D1-A4A7-6FC9C4F22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828" y="1658525"/>
            <a:ext cx="2076451" cy="238125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4C43516-2165-4531-94EF-A84EE7F525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2447" y="1658525"/>
            <a:ext cx="1962151" cy="238125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FDA2F385-22FD-41E3-8082-A1B8F374A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932" y="1715675"/>
            <a:ext cx="1924051" cy="2324100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F9AD6422-A7F1-40D3-AC60-12028D86BB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5320" y="1782350"/>
            <a:ext cx="1876425" cy="234315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6EA2ACB3-33E3-4205-9306-E300CA3A94D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4959"/>
          <a:stretch/>
        </p:blipFill>
        <p:spPr>
          <a:xfrm>
            <a:off x="523415" y="4510093"/>
            <a:ext cx="1981200" cy="219075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01995245-84CE-43FD-B779-623091AFCE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3049" y="4510093"/>
            <a:ext cx="1895475" cy="2190750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469CE4F-541C-4058-8BE2-8F1CB7FB590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3765"/>
          <a:stretch/>
        </p:blipFill>
        <p:spPr>
          <a:xfrm>
            <a:off x="5192695" y="4510093"/>
            <a:ext cx="1933575" cy="2190750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E3B9C8AA-5E3E-493C-8762-FB38198F199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/>
        </p:blipFill>
        <p:spPr>
          <a:xfrm>
            <a:off x="7426603" y="4464473"/>
            <a:ext cx="1933575" cy="215265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2B044193-69DE-AB46-8306-E2350906B9A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55317" y="6095587"/>
            <a:ext cx="2524075" cy="521536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3" y="161478"/>
            <a:ext cx="2090208" cy="174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1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23D73661-A54E-104C-8393-11F408522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52654" y="1288762"/>
            <a:ext cx="3806617" cy="5141264"/>
          </a:xfrm>
        </p:spPr>
        <p:txBody>
          <a:bodyPr>
            <a:normAutofit fontScale="77500" lnSpcReduction="20000"/>
          </a:bodyPr>
          <a:lstStyle/>
          <a:p>
            <a:endParaRPr lang="it-IT" sz="2000" dirty="0">
              <a:solidFill>
                <a:schemeClr val="accent1"/>
              </a:solidFill>
            </a:endParaRPr>
          </a:p>
          <a:p>
            <a:endParaRPr lang="it-IT" sz="2000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  <a:latin typeface="fira-sans"/>
              </a:rPr>
              <a:t>71 studenti </a:t>
            </a:r>
            <a:r>
              <a:rPr lang="it-IT" sz="1600" dirty="0" smtClean="0">
                <a:solidFill>
                  <a:schemeClr val="tx1"/>
                </a:solidFill>
                <a:latin typeface="fira-sans"/>
              </a:rPr>
              <a:t>iscritti al primo </a:t>
            </a:r>
            <a:r>
              <a:rPr lang="it-IT" sz="1600" dirty="0" smtClean="0">
                <a:solidFill>
                  <a:schemeClr val="tx1"/>
                </a:solidFill>
                <a:latin typeface="fira-sans"/>
              </a:rPr>
              <a:t>anno 2019/20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  <a:latin typeface="fira-sans"/>
              </a:rPr>
              <a:t>62 studenti </a:t>
            </a:r>
            <a:r>
              <a:rPr lang="it-IT" sz="1600" dirty="0" smtClean="0">
                <a:solidFill>
                  <a:schemeClr val="tx1"/>
                </a:solidFill>
                <a:latin typeface="fira-sans"/>
              </a:rPr>
              <a:t>iscritti al primo anno 2020/21 con iscrizioni ancora aperte (fino al 28/02/2021)</a:t>
            </a:r>
            <a:endParaRPr lang="it-IT" sz="1600" dirty="0" smtClean="0">
              <a:solidFill>
                <a:schemeClr val="tx1"/>
              </a:solidFill>
              <a:latin typeface="fira-sans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b="1" dirty="0" smtClean="0">
                <a:solidFill>
                  <a:schemeClr val="tx1"/>
                </a:solidFill>
                <a:latin typeface="fira-sans"/>
              </a:rPr>
              <a:t>Accesso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in continuità 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da CLEAMLT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/>
                </a:solidFill>
                <a:latin typeface="fira-sans"/>
              </a:rPr>
              <a:t>Lezioni tradizionali 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affiancate da lezioni in aula informatica, dove gli studenti sviluppano e presentano progetti e casi di studio.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Fino a 36 CFU in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lingua inglese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/>
                </a:solidFill>
                <a:latin typeface="fira-sans"/>
              </a:rPr>
              <a:t>Uscite sul territorio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, visite ai terminal marittimi e partecipazione a seminari e workshop.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Partecipazione a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corsi e giornate di formazione in sedi estere…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(</a:t>
            </a:r>
            <a:r>
              <a:rPr lang="it-IT" sz="1600" dirty="0" err="1">
                <a:solidFill>
                  <a:schemeClr val="tx1"/>
                </a:solidFill>
                <a:latin typeface="fira-sans"/>
              </a:rPr>
              <a:t>Hapag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-Lloyd a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Amburgo*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 e </a:t>
            </a:r>
            <a:r>
              <a:rPr lang="it-IT" sz="1600" dirty="0" err="1">
                <a:solidFill>
                  <a:schemeClr val="tx1"/>
                </a:solidFill>
                <a:latin typeface="fira-sans"/>
              </a:rPr>
              <a:t>Escola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 di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Barcellona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) e esperienze di navigazione (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GNV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, Genova-Palermo).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Molte sono le possibilità di svolgere un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tirocinio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 in aziende del settore.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Disponibilità di importanti sedi accademiche per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esperienze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Erasmus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02287-6745-0542-857C-08571A321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70973" y="6448692"/>
            <a:ext cx="260049" cy="365125"/>
          </a:xfrm>
        </p:spPr>
        <p:txBody>
          <a:bodyPr/>
          <a:lstStyle/>
          <a:p>
            <a:fld id="{FEC4A954-C260-E84D-8B85-4D54550A05DF}" type="slidenum">
              <a:rPr lang="it-IT">
                <a:solidFill>
                  <a:srgbClr val="FFFFFF">
                    <a:lumMod val="75000"/>
                  </a:srgbClr>
                </a:solidFill>
              </a:rPr>
              <a:pPr/>
              <a:t>3</a:t>
            </a:fld>
            <a:endParaRPr lang="it-I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6016892-186A-9A40-8B09-6FF54F79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915" y="427979"/>
            <a:ext cx="6316436" cy="595927"/>
          </a:xfrm>
        </p:spPr>
        <p:txBody>
          <a:bodyPr/>
          <a:lstStyle/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Il percorso formativo: imparare facendo…</a:t>
            </a:r>
            <a:endParaRPr lang="it-IT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Segnaposto immagine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7" b="8637"/>
          <a:stretch>
            <a:fillRect/>
          </a:stretch>
        </p:blipFill>
        <p:spPr>
          <a:xfrm>
            <a:off x="6390984" y="1426646"/>
            <a:ext cx="3944541" cy="4351338"/>
          </a:xfrm>
        </p:spPr>
      </p:pic>
      <p:sp>
        <p:nvSpPr>
          <p:cNvPr id="7" name="Rettangolo 6"/>
          <p:cNvSpPr/>
          <p:nvPr/>
        </p:nvSpPr>
        <p:spPr>
          <a:xfrm>
            <a:off x="6422092" y="5950751"/>
            <a:ext cx="39297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dirty="0">
                <a:solidFill>
                  <a:srgbClr val="262626"/>
                </a:solidFill>
                <a:latin typeface="fira-sans"/>
              </a:rPr>
              <a:t>In navigazione durante un viaggio Genova-Palermo su nave GNV.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675C1E2-5826-4A7B-B80B-1BC0D81A477D}"/>
              </a:ext>
            </a:extLst>
          </p:cNvPr>
          <p:cNvSpPr/>
          <p:nvPr/>
        </p:nvSpPr>
        <p:spPr>
          <a:xfrm>
            <a:off x="2420934" y="6097991"/>
            <a:ext cx="10759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dirty="0">
                <a:solidFill>
                  <a:srgbClr val="262626"/>
                </a:solidFill>
                <a:latin typeface="fira-sans"/>
              </a:rPr>
              <a:t>* ogni due anni.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B044193-69DE-AB46-8306-E2350906B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489" y="6325577"/>
            <a:ext cx="2524075" cy="52153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45" y="285122"/>
            <a:ext cx="2090208" cy="174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3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23D73661-A54E-104C-8393-11F408522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34384" y="1539556"/>
            <a:ext cx="3441133" cy="4374863"/>
          </a:xfrm>
        </p:spPr>
        <p:txBody>
          <a:bodyPr>
            <a:noAutofit/>
          </a:bodyPr>
          <a:lstStyle/>
          <a:p>
            <a:endParaRPr lang="it-IT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/>
                </a:solidFill>
                <a:latin typeface="fira-sans"/>
              </a:rPr>
              <a:t>Posizioni di responsabilità direzionale e gestionale 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in: </a:t>
            </a:r>
          </a:p>
          <a:p>
            <a:pPr marL="446088" indent="-174625">
              <a:buFont typeface="+mj-lt"/>
              <a:buAutoNum type="romanUcPeriod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Imprese di trasporto marittimo e intermodale, indotto dello shipping, </a:t>
            </a:r>
            <a:r>
              <a:rPr lang="it-IT" sz="1600" dirty="0" err="1">
                <a:solidFill>
                  <a:schemeClr val="tx1"/>
                </a:solidFill>
                <a:latin typeface="fira-sans"/>
              </a:rPr>
              <a:t>terminalismo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 portuale, import/export, operatori logistici, centri logistici, etc.</a:t>
            </a:r>
          </a:p>
          <a:p>
            <a:pPr marL="446088" indent="-174625">
              <a:buFont typeface="+mj-lt"/>
              <a:buAutoNum type="romanUcPeriod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Autorità Marittima, Autorità di Sistema Portuale, Autorità di Regolazione dei Trasporti, Agenzia delle Dogane, Guardia di Finanza,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fira-sans"/>
              </a:rPr>
              <a:t>I laureati in EMMP sono occupati </a:t>
            </a:r>
            <a:r>
              <a:rPr lang="it-IT" sz="1600" b="1" dirty="0">
                <a:solidFill>
                  <a:schemeClr val="tx1"/>
                </a:solidFill>
                <a:latin typeface="fira-sans"/>
              </a:rPr>
              <a:t>a livello regionale, nazionale ed internazionale</a:t>
            </a:r>
            <a:r>
              <a:rPr lang="it-IT" sz="1600" dirty="0">
                <a:solidFill>
                  <a:schemeClr val="tx1"/>
                </a:solidFill>
                <a:latin typeface="fira-sans"/>
              </a:rPr>
              <a:t>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02287-6745-0542-857C-08571A321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342845" y="6286186"/>
            <a:ext cx="2743200" cy="365125"/>
          </a:xfrm>
        </p:spPr>
        <p:txBody>
          <a:bodyPr/>
          <a:lstStyle/>
          <a:p>
            <a:fld id="{FEC4A954-C260-E84D-8B85-4D54550A05DF}" type="slidenum">
              <a:rPr lang="it-IT">
                <a:solidFill>
                  <a:srgbClr val="FFFFFF">
                    <a:lumMod val="75000"/>
                  </a:srgbClr>
                </a:solidFill>
              </a:rPr>
              <a:pPr/>
              <a:t>4</a:t>
            </a:fld>
            <a:endParaRPr lang="it-IT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6016892-186A-9A40-8B09-6FF54F79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924" y="402170"/>
            <a:ext cx="4533901" cy="665532"/>
          </a:xfrm>
        </p:spPr>
        <p:txBody>
          <a:bodyPr/>
          <a:lstStyle/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Sbocchi professionali</a:t>
            </a:r>
            <a:endParaRPr lang="it-IT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Segnaposto immagine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2" r="16002"/>
          <a:stretch>
            <a:fillRect/>
          </a:stretch>
        </p:blipFill>
        <p:spPr>
          <a:xfrm rot="5400000">
            <a:off x="6009683" y="1679401"/>
            <a:ext cx="3944541" cy="4351339"/>
          </a:xfrm>
        </p:spPr>
      </p:pic>
      <p:sp>
        <p:nvSpPr>
          <p:cNvPr id="6" name="Rettangolo 5"/>
          <p:cNvSpPr/>
          <p:nvPr/>
        </p:nvSpPr>
        <p:spPr>
          <a:xfrm>
            <a:off x="6523328" y="5876848"/>
            <a:ext cx="28934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dirty="0">
                <a:solidFill>
                  <a:srgbClr val="262626"/>
                </a:solidFill>
                <a:latin typeface="fira-sans"/>
              </a:rPr>
              <a:t>Terminal container nel porto di Amburgo (2019).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B044193-69DE-AB46-8306-E2350906B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40" y="6258877"/>
            <a:ext cx="2524075" cy="52153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2" y="196491"/>
            <a:ext cx="2090208" cy="174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61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342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Fira Sans</vt:lpstr>
      <vt:lpstr>Fira Sans Medium</vt:lpstr>
      <vt:lpstr>fira-sans</vt:lpstr>
      <vt:lpstr>Tema di Office</vt:lpstr>
      <vt:lpstr>Economia e Management Marittimo e Portuale</vt:lpstr>
      <vt:lpstr>Cosa imparerai</vt:lpstr>
      <vt:lpstr>Il percorso formativo: imparare facendo…</vt:lpstr>
      <vt:lpstr>Sbocchi professionali</vt:lpstr>
    </vt:vector>
  </TitlesOfParts>
  <Company>Università di Genova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e Management Marittimo e Portuale</dc:title>
  <dc:creator>anna.tanasini</dc:creator>
  <cp:lastModifiedBy> </cp:lastModifiedBy>
  <cp:revision>2</cp:revision>
  <dcterms:created xsi:type="dcterms:W3CDTF">2021-01-11T15:56:44Z</dcterms:created>
  <dcterms:modified xsi:type="dcterms:W3CDTF">2021-01-11T16:01:11Z</dcterms:modified>
</cp:coreProperties>
</file>