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5" r:id="rId4"/>
    <p:sldId id="267" r:id="rId5"/>
    <p:sldId id="259" r:id="rId6"/>
    <p:sldId id="273" r:id="rId7"/>
    <p:sldId id="274" r:id="rId8"/>
    <p:sldId id="275" r:id="rId9"/>
    <p:sldId id="277" r:id="rId10"/>
    <p:sldId id="276" r:id="rId11"/>
    <p:sldId id="270" r:id="rId12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417" autoAdjust="0"/>
  </p:normalViewPr>
  <p:slideViewPr>
    <p:cSldViewPr snapToGrid="0">
      <p:cViewPr varScale="1">
        <p:scale>
          <a:sx n="65" d="100"/>
          <a:sy n="65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50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85181-D2CD-4182-BFE8-93219D98E484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D8208-5C46-4274-AB7C-1E09D82A46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84870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02A15-CEFC-4C51-90FB-7213E3EF687A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91162-612F-4E49-B399-98E9F68F9B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7070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91162-612F-4E49-B399-98E9F68F9B84}" type="slidenum">
              <a:rPr lang="it-IT" smtClean="0"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00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91162-612F-4E49-B399-98E9F68F9B84}" type="slidenum">
              <a:rPr lang="it-IT" smtClean="0"/>
              <a:t>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79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B56F-2DBB-4A21-B9B0-49A386BAC7FC}" type="datetime1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90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8493-9121-431C-A62A-EF86B615ED08}" type="datetime1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55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F14B-9DFD-4796-8E78-1660B7F5EFD2}" type="datetime1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220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B5A1C-5E61-49C3-816C-AE3F2FE0CE8D}" type="datetime1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43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4102-5F59-4CD3-A73D-A853200454A9}" type="datetime1">
              <a:rPr lang="it-IT" smtClean="0"/>
              <a:t>03/04/2020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23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5B36B-A168-4093-A76D-90E41296CB33}" type="datetime1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86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325F-39BD-4D1D-A94D-7B9C8AB5194D}" type="datetime1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08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CBAE-8D61-4A25-9E70-41DD3DE59A7F}" type="datetime1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61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0EFD-2564-411E-AE73-9928201AFD49}" type="datetime1">
              <a:rPr lang="it-IT" smtClean="0"/>
              <a:t>03/04/2020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10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86A3-EB4F-44AD-98C5-A76EE513009A}" type="datetime1">
              <a:rPr lang="it-IT" smtClean="0"/>
              <a:t>03/04/2020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01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D558-FFCE-45C5-82F3-EB45652DE7F8}" type="datetime1">
              <a:rPr lang="it-IT" smtClean="0"/>
              <a:t>03/04/2020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07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592A-603D-4CE6-93B4-17F69B70BEA6}" type="datetime1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07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34102-5F59-4CD3-A73D-A853200454A9}" type="datetime1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55333-266B-4DC9-BE2A-BBD85042AEC3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CasellaDiTesto 13"/>
          <p:cNvSpPr txBox="1"/>
          <p:nvPr userDrawn="1"/>
        </p:nvSpPr>
        <p:spPr>
          <a:xfrm>
            <a:off x="1599357" y="456057"/>
            <a:ext cx="97039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accent2">
                    <a:lumMod val="50000"/>
                  </a:schemeClr>
                </a:solidFill>
              </a:rPr>
              <a:t>OPEN</a:t>
            </a:r>
            <a:r>
              <a:rPr lang="it-IT" sz="2000" baseline="0" dirty="0" smtClean="0">
                <a:solidFill>
                  <a:schemeClr val="accent2">
                    <a:lumMod val="50000"/>
                  </a:schemeClr>
                </a:solidFill>
              </a:rPr>
              <a:t> DAY Lauree Magistrali – Dipartimento di Economia di Genova</a:t>
            </a:r>
            <a:endParaRPr lang="it-IT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Rettangolo 20"/>
          <p:cNvSpPr/>
          <p:nvPr userDrawn="1"/>
        </p:nvSpPr>
        <p:spPr>
          <a:xfrm>
            <a:off x="-4281" y="4762"/>
            <a:ext cx="12192000" cy="774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 userDrawn="1"/>
        </p:nvSpPr>
        <p:spPr>
          <a:xfrm>
            <a:off x="12104530" y="0"/>
            <a:ext cx="139712" cy="6857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 userDrawn="1"/>
        </p:nvSpPr>
        <p:spPr>
          <a:xfrm>
            <a:off x="-17614" y="6750817"/>
            <a:ext cx="12192000" cy="1365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8" name="Immagine 3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166895" y="5592764"/>
            <a:ext cx="867364" cy="1042987"/>
          </a:xfrm>
          <a:prstGeom prst="rect">
            <a:avLst/>
          </a:prstGeom>
        </p:spPr>
      </p:pic>
      <p:cxnSp>
        <p:nvCxnSpPr>
          <p:cNvPr id="9" name="Connettore diritto 8"/>
          <p:cNvCxnSpPr/>
          <p:nvPr userDrawn="1"/>
        </p:nvCxnSpPr>
        <p:spPr>
          <a:xfrm flipV="1">
            <a:off x="1484630" y="807899"/>
            <a:ext cx="10404000" cy="1027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4390" y="167982"/>
            <a:ext cx="1488475" cy="14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7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506052" y="1201008"/>
            <a:ext cx="7200000" cy="5179426"/>
            <a:chOff x="2444408" y="1129089"/>
            <a:chExt cx="7200000" cy="5179426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408" y="1129089"/>
              <a:ext cx="7200000" cy="1207500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4408" y="2399013"/>
              <a:ext cx="7200000" cy="3909502"/>
            </a:xfrm>
            <a:prstGeom prst="rect">
              <a:avLst/>
            </a:prstGeom>
          </p:spPr>
        </p:pic>
      </p:grp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8153400" y="6368392"/>
            <a:ext cx="2743200" cy="365125"/>
          </a:xfrm>
        </p:spPr>
        <p:txBody>
          <a:bodyPr/>
          <a:lstStyle/>
          <a:p>
            <a:fld id="{DA755333-266B-4DC9-BE2A-BBD85042AEC3}" type="slidenum">
              <a:rPr lang="it-IT" smtClean="0"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3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88909" y="1249976"/>
            <a:ext cx="9782507" cy="283154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45700" lvl="1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</a:pPr>
            <a:endParaRPr lang="it-IT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268288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obbligatorio per tutti i laureati con voto inferiore a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99/110</a:t>
            </a:r>
            <a:endParaRPr lang="it-IT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268288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non accessibile agli iscritti ad una carriera ponte</a:t>
            </a:r>
          </a:p>
          <a:p>
            <a:pPr marL="628650" lvl="1" indent="-268288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accessibile ai laureandi con tutti gli esami superati e previsione di voto finale sotto 99/110</a:t>
            </a:r>
          </a:p>
          <a:p>
            <a:pPr marL="360362" lvl="1">
              <a:spcBef>
                <a:spcPts val="600"/>
              </a:spcBef>
              <a:buClr>
                <a:schemeClr val="accent2">
                  <a:lumMod val="50000"/>
                </a:schemeClr>
              </a:buClr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Non è possibile confermare l'iscrizione fino a che la prova non sarà superata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40" y="4389408"/>
            <a:ext cx="1169134" cy="1112633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10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428274" y="4076699"/>
            <a:ext cx="4721803" cy="2462213"/>
          </a:xfrm>
          <a:prstGeom prst="rect">
            <a:avLst/>
          </a:prstGeom>
          <a:gradFill>
            <a:gsLst>
              <a:gs pos="94000">
                <a:schemeClr val="accent4">
                  <a:lumMod val="20000"/>
                  <a:lumOff val="80000"/>
                </a:schemeClr>
              </a:gs>
              <a:gs pos="95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8A0000"/>
                </a:solidFill>
              </a:rPr>
              <a:t>Primo appuntamento test - </a:t>
            </a:r>
            <a:r>
              <a:rPr lang="it-IT" sz="2200" b="1" dirty="0" smtClean="0">
                <a:solidFill>
                  <a:srgbClr val="8A0000"/>
                </a:solidFill>
              </a:rPr>
              <a:t>luglio 2020:</a:t>
            </a:r>
            <a:endParaRPr lang="it-IT" sz="2200" b="1" dirty="0">
              <a:solidFill>
                <a:srgbClr val="8A0000"/>
              </a:solidFill>
            </a:endParaRPr>
          </a:p>
          <a:p>
            <a:pPr>
              <a:tabLst>
                <a:tab pos="265113" algn="l"/>
              </a:tabLst>
            </a:pPr>
            <a:r>
              <a:rPr lang="it-IT" sz="2200" dirty="0" smtClean="0">
                <a:solidFill>
                  <a:srgbClr val="8A0000"/>
                </a:solidFill>
              </a:rPr>
              <a:t>	AFC</a:t>
            </a:r>
            <a:r>
              <a:rPr lang="it-IT" sz="2200" dirty="0">
                <a:solidFill>
                  <a:srgbClr val="8A0000"/>
                </a:solidFill>
              </a:rPr>
              <a:t>	</a:t>
            </a:r>
            <a:r>
              <a:rPr lang="it-IT" sz="2200" dirty="0" smtClean="0">
                <a:solidFill>
                  <a:srgbClr val="8A0000"/>
                </a:solidFill>
              </a:rPr>
              <a:t>	</a:t>
            </a:r>
            <a:r>
              <a:rPr lang="it-IT" sz="2200" dirty="0">
                <a:solidFill>
                  <a:srgbClr val="8A0000"/>
                </a:solidFill>
              </a:rPr>
              <a:t>8</a:t>
            </a:r>
            <a:r>
              <a:rPr lang="it-IT" sz="2200" dirty="0" smtClean="0">
                <a:solidFill>
                  <a:srgbClr val="8A0000"/>
                </a:solidFill>
              </a:rPr>
              <a:t> luglio, ore 13</a:t>
            </a:r>
          </a:p>
          <a:p>
            <a:pPr>
              <a:tabLst>
                <a:tab pos="265113" algn="l"/>
              </a:tabLst>
            </a:pPr>
            <a:r>
              <a:rPr lang="it-IT" sz="2200" dirty="0">
                <a:solidFill>
                  <a:srgbClr val="8A0000"/>
                </a:solidFill>
              </a:rPr>
              <a:t>	</a:t>
            </a:r>
            <a:r>
              <a:rPr lang="it-IT" sz="2200" dirty="0" smtClean="0">
                <a:solidFill>
                  <a:srgbClr val="8A0000"/>
                </a:solidFill>
              </a:rPr>
              <a:t>EIF		7 luglio, ore 11</a:t>
            </a:r>
          </a:p>
          <a:p>
            <a:pPr>
              <a:tabLst>
                <a:tab pos="265113" algn="l"/>
              </a:tabLst>
            </a:pPr>
            <a:r>
              <a:rPr lang="it-IT" sz="2200" dirty="0" smtClean="0">
                <a:solidFill>
                  <a:srgbClr val="8A0000"/>
                </a:solidFill>
              </a:rPr>
              <a:t>	EMMP</a:t>
            </a:r>
            <a:r>
              <a:rPr lang="it-IT" sz="2200" dirty="0">
                <a:solidFill>
                  <a:srgbClr val="8A0000"/>
                </a:solidFill>
              </a:rPr>
              <a:t>	</a:t>
            </a:r>
            <a:r>
              <a:rPr lang="it-IT" sz="2200" dirty="0" smtClean="0">
                <a:solidFill>
                  <a:srgbClr val="8A0000"/>
                </a:solidFill>
              </a:rPr>
              <a:t>8 </a:t>
            </a:r>
            <a:r>
              <a:rPr lang="it-IT" sz="2200" dirty="0">
                <a:solidFill>
                  <a:srgbClr val="8A0000"/>
                </a:solidFill>
              </a:rPr>
              <a:t>luglio, ore </a:t>
            </a:r>
            <a:r>
              <a:rPr lang="it-IT" sz="2200" dirty="0" smtClean="0">
                <a:solidFill>
                  <a:srgbClr val="8A0000"/>
                </a:solidFill>
              </a:rPr>
              <a:t>10</a:t>
            </a:r>
          </a:p>
          <a:p>
            <a:pPr>
              <a:tabLst>
                <a:tab pos="265113" algn="l"/>
              </a:tabLst>
            </a:pPr>
            <a:r>
              <a:rPr lang="it-IT" sz="2200" dirty="0">
                <a:solidFill>
                  <a:srgbClr val="8A0000"/>
                </a:solidFill>
              </a:rPr>
              <a:t>	</a:t>
            </a:r>
            <a:r>
              <a:rPr lang="it-IT" sz="2200" dirty="0" smtClean="0">
                <a:solidFill>
                  <a:srgbClr val="8A0000"/>
                </a:solidFill>
              </a:rPr>
              <a:t>MAN		8 luglio, ore 11 (Mod.1)</a:t>
            </a:r>
          </a:p>
          <a:p>
            <a:pPr indent="2595563"/>
            <a:r>
              <a:rPr lang="it-IT" sz="2200" dirty="0" smtClean="0">
                <a:solidFill>
                  <a:srgbClr val="8A0000"/>
                </a:solidFill>
              </a:rPr>
              <a:t>   ore 13 (Mod.2)</a:t>
            </a:r>
            <a:endParaRPr lang="it-IT" sz="2200" dirty="0">
              <a:solidFill>
                <a:srgbClr val="8A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624917" y="4401625"/>
            <a:ext cx="356592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/>
              <a:t>Sono previste date di test anche nei mesi </a:t>
            </a:r>
            <a:r>
              <a:rPr lang="it-IT" b="1" dirty="0" smtClean="0"/>
              <a:t>di:</a:t>
            </a:r>
          </a:p>
          <a:p>
            <a:pPr algn="ctr"/>
            <a:r>
              <a:rPr lang="it-IT" dirty="0" smtClean="0"/>
              <a:t>Settembre 2020 - Novembre 2020 Febbraio </a:t>
            </a:r>
            <a:r>
              <a:rPr lang="it-IT" dirty="0"/>
              <a:t>2021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660" y="3181595"/>
            <a:ext cx="1158340" cy="1146147"/>
          </a:xfrm>
          <a:prstGeom prst="rect">
            <a:avLst/>
          </a:prstGeom>
        </p:spPr>
      </p:pic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627463" y="942088"/>
            <a:ext cx="10075657" cy="61577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4000" b="1" cap="small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Il Test di accesso per iscriversi</a:t>
            </a:r>
            <a:endParaRPr lang="it-IT" sz="4000" b="1" cap="small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03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256855" y="942088"/>
            <a:ext cx="11446266" cy="61577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4000" b="1" cap="small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Iscrizione alla Laurea Magistrale</a:t>
            </a:r>
            <a:endParaRPr lang="it-IT" sz="4000" b="1" cap="small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6855" y="1655988"/>
            <a:ext cx="10859783" cy="427809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45700" lvl="1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</a:pPr>
            <a:endParaRPr lang="it-IT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88600" lvl="1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Possesso dei Requisiti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di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accesso (se mancanti)</a:t>
            </a:r>
            <a:endParaRPr lang="it-IT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88600" lvl="1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Test superato (se dovuto)</a:t>
            </a:r>
          </a:p>
          <a:p>
            <a:pPr marL="888600" lvl="1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Preimmatricolazione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online</a:t>
            </a:r>
          </a:p>
          <a:p>
            <a:pPr marL="888600" lvl="1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Conferma dell’iscrizione</a:t>
            </a:r>
          </a:p>
          <a:p>
            <a:pPr marL="888600" lvl="1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it-IT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5700" lvl="1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</a:pP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Entro il 28 febbraio di ogni anno</a:t>
            </a:r>
          </a:p>
          <a:p>
            <a:pPr marL="888600" lvl="1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it-IT" sz="2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88600" lvl="1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it-IT" sz="2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197" y="1655988"/>
            <a:ext cx="3624102" cy="143518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197" y="3902788"/>
            <a:ext cx="2409825" cy="2381250"/>
          </a:xfrm>
          <a:prstGeom prst="rect">
            <a:avLst/>
          </a:prstGeom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3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256855" y="899385"/>
            <a:ext cx="11446266" cy="61577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4000" b="1" cap="small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Mobilità Internazionale</a:t>
            </a:r>
            <a:endParaRPr lang="it-IT" sz="4000" b="1" cap="small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56856" y="1715847"/>
            <a:ext cx="90720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054350" algn="l"/>
              </a:tabLst>
            </a:pP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Erasmus+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3054350" algn="l"/>
              </a:tabLst>
            </a:pP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Cinda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tabLst>
                <a:tab pos="3054350" algn="l"/>
              </a:tabLst>
            </a:pPr>
            <a:r>
              <a:rPr lang="it-IT" sz="1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it-IT" sz="19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</a:t>
            </a:r>
            <a:r>
              <a:rPr lang="it-IT" sz="19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studio ma </a:t>
            </a:r>
            <a:r>
              <a:rPr lang="it-IT" sz="19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alcune sedi anche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tabLst>
                <a:tab pos="3054350" algn="l"/>
              </a:tabLst>
            </a:pPr>
            <a:r>
              <a:rPr lang="it-IT" sz="19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it-IT" sz="19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per lavori di ricerca e Tesi </a:t>
            </a:r>
            <a:r>
              <a:rPr lang="it-IT" sz="19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laurea</a:t>
            </a:r>
            <a:endParaRPr lang="it-IT" sz="19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Fondo Giovani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it-IT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it-IT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Periodo di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placement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all’estero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it-IT" sz="1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Tirocinio (senza vincoli in EU)</a:t>
            </a:r>
          </a:p>
          <a:p>
            <a:pPr algn="l"/>
            <a:endParaRPr lang="it-IT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4138" lvl="1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</a:pP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Incentivi:</a:t>
            </a:r>
            <a:endParaRPr lang="it-IT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88600" lvl="1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Possibilità di anticipare un esame dal 2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°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anno al 1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°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anno</a:t>
            </a:r>
          </a:p>
          <a:p>
            <a:pPr marL="888600" lvl="1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Punti in più sul voto di laurea</a:t>
            </a:r>
          </a:p>
          <a:p>
            <a:pPr marL="888600" lvl="1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Valorizzazione della tesi fatta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all’estero</a:t>
            </a:r>
          </a:p>
          <a:p>
            <a:pPr marL="545700" lvl="1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</a:pPr>
            <a:endParaRPr lang="it-IT" sz="2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5700" lvl="1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</a:pP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Per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maggiori dettagli 	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relazint@economia.unige.it</a:t>
            </a:r>
            <a:endParaRPr lang="it-IT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it-IT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it-IT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it-IT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it-IT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346" y="1629203"/>
            <a:ext cx="2306775" cy="2198079"/>
          </a:xfrm>
          <a:prstGeom prst="rect">
            <a:avLst/>
          </a:prstGeom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2</a:t>
            </a:fld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3338058" y="5778466"/>
            <a:ext cx="558351" cy="18834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arentesi graffa chiusa 4"/>
          <p:cNvSpPr/>
          <p:nvPr/>
        </p:nvSpPr>
        <p:spPr>
          <a:xfrm>
            <a:off x="2978870" y="1715847"/>
            <a:ext cx="207390" cy="13949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5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256855" y="899385"/>
            <a:ext cx="11446266" cy="61577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4000" b="1" cap="small" dirty="0" smtClean="0">
                <a:solidFill>
                  <a:srgbClr val="FF0000"/>
                </a:solidFill>
                <a:latin typeface="+mn-lt"/>
              </a:rPr>
              <a:t>Advanced</a:t>
            </a:r>
            <a:r>
              <a:rPr lang="it-IT" sz="4000" b="1" cap="small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    for </a:t>
            </a:r>
            <a:r>
              <a:rPr lang="it-IT" sz="4000" b="1" cap="small" dirty="0" smtClean="0">
                <a:solidFill>
                  <a:srgbClr val="FF0000"/>
                </a:solidFill>
                <a:latin typeface="+mn-lt"/>
              </a:rPr>
              <a:t>Business</a:t>
            </a:r>
            <a:endParaRPr lang="it-IT" sz="4000" b="1" cap="small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6855" y="1625165"/>
            <a:ext cx="10859783" cy="40780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45700" lvl="1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</a:pP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Informazioni</a:t>
            </a:r>
            <a:endParaRPr lang="it-IT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88600" lvl="1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Come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it-IT" sz="24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24 ore al primo anno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di lettorato + </a:t>
            </a:r>
            <a:r>
              <a:rPr lang="it-IT" sz="24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24 ore al secondo anno</a:t>
            </a:r>
          </a:p>
          <a:p>
            <a:pPr marL="888600" lvl="1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Chi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: insegnanti madrelingua</a:t>
            </a:r>
          </a:p>
          <a:p>
            <a:pPr marL="888600" lvl="1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Per: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studenti di tutti i corsi magistrali di Economia</a:t>
            </a:r>
            <a:endParaRPr lang="it-IT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88600" lvl="1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it-IT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cfu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: solo per studenti di MAN e EMMP (attività obbligatoria nel piano di studi del 2°anno)</a:t>
            </a:r>
          </a:p>
          <a:p>
            <a:pPr marL="545700" lvl="1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</a:pPr>
            <a:endParaRPr lang="it-IT" sz="2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88600" lvl="1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Per raggiungere una preparazione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linguistica equivalente al livello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B2</a:t>
            </a:r>
            <a:endParaRPr lang="it-IT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88600" lvl="1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Per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la preparazione all’esame di certificazione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IELTS</a:t>
            </a:r>
            <a:endParaRPr lang="it-IT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51484"/>
            <a:ext cx="2957327" cy="132735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297" y="5118526"/>
            <a:ext cx="1903166" cy="1647952"/>
          </a:xfrm>
          <a:prstGeom prst="rect">
            <a:avLst/>
          </a:prstGeom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97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256855" y="942088"/>
            <a:ext cx="11446266" cy="61577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4000" b="1" cap="small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Tirocini e Stage</a:t>
            </a:r>
            <a:endParaRPr lang="it-IT" sz="4000" b="1" cap="small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156155" y="942088"/>
            <a:ext cx="7768754" cy="333937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45700" lvl="1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</a:pPr>
            <a:r>
              <a:rPr lang="it-IT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Con l’Università in Azienda</a:t>
            </a:r>
          </a:p>
          <a:p>
            <a:pPr marL="545700" lvl="1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</a:pPr>
            <a:endParaRPr lang="it-IT" sz="1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5700" lvl="1" algn="ctr">
              <a:spcBef>
                <a:spcPts val="600"/>
              </a:spcBef>
              <a:buClr>
                <a:schemeClr val="accent2">
                  <a:lumMod val="50000"/>
                </a:schemeClr>
              </a:buClr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Tirocinio di formazione ed orientamento</a:t>
            </a:r>
          </a:p>
          <a:p>
            <a:pPr marL="888600" lvl="1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Un’esperienza durante il percorso di studio</a:t>
            </a:r>
          </a:p>
          <a:p>
            <a:pPr marL="888600" lvl="1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È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possibile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inserirlo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nel piano di studi tra i crediti a scelta</a:t>
            </a:r>
          </a:p>
          <a:p>
            <a:pPr marL="888600" lvl="1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Finalità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: pratico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applicative ad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integrazione delle conoscenze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teoriche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08155" y="4259262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5700" lvl="1" algn="ctr">
              <a:spcBef>
                <a:spcPts val="600"/>
              </a:spcBef>
              <a:buClr>
                <a:schemeClr val="accent2">
                  <a:lumMod val="50000"/>
                </a:schemeClr>
              </a:buClr>
            </a:pP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Stage</a:t>
            </a:r>
          </a:p>
          <a:p>
            <a:pPr marL="888600" lvl="1" indent="-342900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Un’esperienza in azienda al termine del percorso di studi</a:t>
            </a:r>
          </a:p>
          <a:p>
            <a:pPr marL="888600" lvl="1" indent="-342900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Finalità: addestramento a compiti specifici e di introduzione alla realtà aziendale</a:t>
            </a:r>
          </a:p>
        </p:txBody>
      </p:sp>
    </p:spTree>
    <p:extLst>
      <p:ext uri="{BB962C8B-B14F-4D97-AF65-F5344CB8AC3E}">
        <p14:creationId xmlns:p14="http://schemas.microsoft.com/office/powerpoint/2010/main" val="30868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662113" y="813708"/>
            <a:ext cx="10075657" cy="61577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4000" b="1" cap="small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Requisiti di accesso per iscriversi</a:t>
            </a:r>
            <a:endParaRPr lang="it-IT" sz="4000" b="1" cap="small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50187" y="1429485"/>
            <a:ext cx="11187583" cy="487825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230563" lvl="1"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it-IT" sz="2000" b="1" dirty="0">
                <a:solidFill>
                  <a:schemeClr val="accent1"/>
                </a:solidFill>
              </a:rPr>
              <a:t>Laureati </a:t>
            </a:r>
            <a:r>
              <a:rPr lang="it-IT" sz="2000" b="1" dirty="0" err="1">
                <a:solidFill>
                  <a:schemeClr val="accent1"/>
                </a:solidFill>
              </a:rPr>
              <a:t>Unige</a:t>
            </a:r>
            <a:r>
              <a:rPr lang="it-IT" sz="2000" b="1" dirty="0">
                <a:solidFill>
                  <a:schemeClr val="accent1"/>
                </a:solidFill>
              </a:rPr>
              <a:t> in </a:t>
            </a:r>
            <a:r>
              <a:rPr lang="it-IT" sz="2000" b="1" dirty="0" smtClean="0">
                <a:solidFill>
                  <a:schemeClr val="accent1"/>
                </a:solidFill>
              </a:rPr>
              <a:t>CLEA (Classe di laurea L-18 e Classe di laurea 17): </a:t>
            </a:r>
            <a:endParaRPr lang="it-IT" sz="2000" b="1" dirty="0">
              <a:solidFill>
                <a:schemeClr val="accent1"/>
              </a:solidFill>
            </a:endParaRPr>
          </a:p>
          <a:p>
            <a:pPr marL="3573463" lvl="1" indent="-3429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it-IT" sz="1900" b="1" dirty="0" smtClean="0">
                <a:solidFill>
                  <a:schemeClr val="accent1"/>
                </a:solidFill>
              </a:rPr>
              <a:t>Ammissione </a:t>
            </a:r>
            <a:r>
              <a:rPr lang="it-IT" sz="1900" b="1" dirty="0">
                <a:solidFill>
                  <a:schemeClr val="accent1"/>
                </a:solidFill>
              </a:rPr>
              <a:t>diretta se con voto di laurea =&gt;99/110;</a:t>
            </a:r>
          </a:p>
          <a:p>
            <a:pPr marL="3573463" lvl="1" indent="-34290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it-IT" sz="1900" b="1" dirty="0">
                <a:solidFill>
                  <a:schemeClr val="accent1"/>
                </a:solidFill>
              </a:rPr>
              <a:t>Ammissione previo superamento di test </a:t>
            </a:r>
            <a:r>
              <a:rPr lang="it-IT" sz="1900" b="1" dirty="0" smtClean="0">
                <a:solidFill>
                  <a:schemeClr val="accent1"/>
                </a:solidFill>
              </a:rPr>
              <a:t>se </a:t>
            </a:r>
            <a:r>
              <a:rPr lang="it-IT" sz="1900" b="1" dirty="0">
                <a:solidFill>
                  <a:schemeClr val="accent1"/>
                </a:solidFill>
              </a:rPr>
              <a:t>con voto di laurea &lt; 99/110</a:t>
            </a:r>
          </a:p>
          <a:p>
            <a:pPr marL="545700" lvl="1"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endParaRPr lang="it-IT" sz="2000" b="1" dirty="0" smtClean="0">
              <a:solidFill>
                <a:schemeClr val="accent1"/>
              </a:solidFill>
            </a:endParaRPr>
          </a:p>
          <a:p>
            <a:pPr marL="545700" lvl="1"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it-IT" sz="2000" b="1" dirty="0" smtClean="0">
                <a:solidFill>
                  <a:schemeClr val="accent1"/>
                </a:solidFill>
              </a:rPr>
              <a:t>Laureati </a:t>
            </a:r>
            <a:r>
              <a:rPr lang="it-IT" sz="2000" b="1" dirty="0">
                <a:solidFill>
                  <a:schemeClr val="accent1"/>
                </a:solidFill>
              </a:rPr>
              <a:t>in </a:t>
            </a:r>
            <a:r>
              <a:rPr lang="it-IT" sz="2000" b="1" dirty="0" smtClean="0">
                <a:solidFill>
                  <a:schemeClr val="accent1"/>
                </a:solidFill>
              </a:rPr>
              <a:t>tutti gli altri Corsi:</a:t>
            </a:r>
            <a:endParaRPr lang="it-IT" sz="2000" b="1" dirty="0">
              <a:solidFill>
                <a:schemeClr val="accent1"/>
              </a:solidFill>
            </a:endParaRPr>
          </a:p>
          <a:p>
            <a:pPr marL="549275" lvl="1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it-IT" sz="1900" b="1" dirty="0" smtClean="0">
                <a:solidFill>
                  <a:schemeClr val="accent1"/>
                </a:solidFill>
              </a:rPr>
              <a:t>almeno 12 CFU tra i SSD IUS/01, IUS/04, IUS/12, IUS/09, IUS/10;</a:t>
            </a:r>
          </a:p>
          <a:p>
            <a:pPr marL="549275" lvl="1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it-IT" sz="1900" b="1" dirty="0" smtClean="0">
                <a:solidFill>
                  <a:schemeClr val="accent1"/>
                </a:solidFill>
              </a:rPr>
              <a:t>almeno 12 CFU tra i SSD SECS-P/01, SECS-P/02, SECS-P/03, SECS-P/06 e SECS-P/12;</a:t>
            </a:r>
          </a:p>
          <a:p>
            <a:pPr marL="549275" lvl="1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it-IT" sz="1900" b="1" dirty="0" smtClean="0">
                <a:solidFill>
                  <a:schemeClr val="accent1"/>
                </a:solidFill>
              </a:rPr>
              <a:t>almeno 33 CFU tra i SSD SECS-P/07, SECS-P/08, SECS-P/09 e SECS-P/11;</a:t>
            </a:r>
          </a:p>
          <a:p>
            <a:pPr marL="549275" lvl="1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it-IT" sz="1900" b="1" dirty="0" smtClean="0">
                <a:solidFill>
                  <a:schemeClr val="accent1"/>
                </a:solidFill>
              </a:rPr>
              <a:t>almeno 12 CFU tra i SSD SECS-S/01, SECS-S/03 e SECS-S/06;</a:t>
            </a:r>
          </a:p>
          <a:p>
            <a:pPr marL="549275" lvl="1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it-IT" sz="1900" b="1" dirty="0" smtClean="0">
                <a:solidFill>
                  <a:schemeClr val="accent1"/>
                </a:solidFill>
              </a:rPr>
              <a:t>adeguata capacità di uso degli strumenti e software informatici per applicazioni economiche, aziendali;</a:t>
            </a:r>
          </a:p>
          <a:p>
            <a:pPr marL="549275" lvl="1" indent="-285750" algn="just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it-IT" sz="1900" b="1" dirty="0" smtClean="0">
                <a:solidFill>
                  <a:schemeClr val="accent1"/>
                </a:solidFill>
              </a:rPr>
              <a:t>adeguata conoscenza della lingua inglese (almeno di livello B1) nella comprensione orale e scritta e su temi economici</a:t>
            </a:r>
          </a:p>
          <a:p>
            <a:pPr marL="545700" lvl="1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</a:pPr>
            <a:endParaRPr lang="it-IT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49" y="1307741"/>
            <a:ext cx="2430780" cy="147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3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33633" y="1429485"/>
            <a:ext cx="10699424" cy="5052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45700" lvl="1" algn="ctr">
              <a:buClr>
                <a:schemeClr val="accent2">
                  <a:lumMod val="50000"/>
                </a:schemeClr>
              </a:buClr>
            </a:pPr>
            <a:endParaRPr lang="it-IT" sz="1600" b="1" u="sng" cap="small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0" lvl="1">
              <a:spcAft>
                <a:spcPts val="800"/>
              </a:spcAft>
              <a:buClr>
                <a:schemeClr val="accent2">
                  <a:lumMod val="50000"/>
                </a:schemeClr>
              </a:buClr>
            </a:pP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aureati in Classe di laurea L-18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</a:p>
          <a:p>
            <a:pPr marL="4837113" lvl="1" indent="-265113"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it-IT" sz="1700" b="1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it-IT" sz="1700" b="1" dirty="0" smtClean="0">
                <a:solidFill>
                  <a:schemeClr val="accent5">
                    <a:lumMod val="75000"/>
                  </a:schemeClr>
                </a:solidFill>
              </a:rPr>
              <a:t>mmissione diretta se con voto di laurea =&gt;99/110;</a:t>
            </a:r>
          </a:p>
          <a:p>
            <a:pPr marL="4837113" lvl="1" indent="-265113"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it-IT" sz="1700" b="1" dirty="0" smtClean="0">
                <a:solidFill>
                  <a:schemeClr val="accent5">
                    <a:lumMod val="75000"/>
                  </a:schemeClr>
                </a:solidFill>
              </a:rPr>
              <a:t>Ammissione previo superamento di test (MODULO 2) se con voto di laurea &lt; 99/110</a:t>
            </a:r>
          </a:p>
          <a:p>
            <a:pPr marL="545700" lvl="1">
              <a:spcAft>
                <a:spcPts val="800"/>
              </a:spcAft>
              <a:buClr>
                <a:schemeClr val="accent2">
                  <a:lumMod val="50000"/>
                </a:schemeClr>
              </a:buClr>
            </a:pP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Laureati 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in tutte le altre Classi di laurea:</a:t>
            </a:r>
          </a:p>
          <a:p>
            <a:pPr marL="831450" lvl="1" indent="-285750"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Presenza in carriera di almeno 15 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</a:rPr>
              <a:t>cfu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 in settori disciplinari specificati nel Regolamento didattico del corso di studi;</a:t>
            </a:r>
          </a:p>
          <a:p>
            <a:pPr marL="831450" lvl="1" indent="-285750"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Possesso di certificazione/attestato (in corso di validità) di Lingua inglese, almeno di livello B1;</a:t>
            </a:r>
          </a:p>
          <a:p>
            <a:pPr marL="831450" lvl="1" indent="-285750"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Superamento di test (MODULO 1); superamento di test (MODULO 2);</a:t>
            </a:r>
          </a:p>
          <a:p>
            <a:pPr marL="831450" lvl="1" indent="-285750"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Verifica del livello di Inglese (SOLO per chi non è in possesso di certificazione/attestato in corso di validità);</a:t>
            </a:r>
          </a:p>
          <a:p>
            <a:pPr marL="831450" lvl="1" indent="-285750"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Colloquio valutativo per chi raggiunge un punteggio complessivo tra 50 e 69 (nella somma dei risultati dei test; il peso del voto di laurea in possesso; il numero di CFU nei settori previsti dal Regolamento didattico)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627463" y="942088"/>
            <a:ext cx="10075657" cy="61577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4000" b="1" cap="small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Requisiti di accesso per iscriversi</a:t>
            </a:r>
            <a:endParaRPr lang="it-IT" sz="4000" b="1" cap="small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1"/>
          <a:stretch/>
        </p:blipFill>
        <p:spPr bwMode="auto">
          <a:xfrm>
            <a:off x="1215296" y="1422908"/>
            <a:ext cx="3636000" cy="16894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18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50188" y="1429485"/>
            <a:ext cx="11322264" cy="50398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584575" lvl="1">
              <a:spcAft>
                <a:spcPts val="800"/>
              </a:spcAft>
              <a:buClr>
                <a:schemeClr val="accent2">
                  <a:lumMod val="50000"/>
                </a:schemeClr>
              </a:buClr>
            </a:pP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Laureati </a:t>
            </a:r>
            <a:r>
              <a:rPr lang="it-IT" sz="2000" b="1" dirty="0" err="1">
                <a:solidFill>
                  <a:schemeClr val="accent5">
                    <a:lumMod val="75000"/>
                  </a:schemeClr>
                </a:solidFill>
              </a:rPr>
              <a:t>Unige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CLEAMLT (L-18)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e 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CLEMT (L-17): </a:t>
            </a:r>
            <a:endParaRPr lang="it-IT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327525" lvl="1" indent="-285750"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Ammissione diretta se con voto di laurea =&gt;99/110;</a:t>
            </a:r>
          </a:p>
          <a:p>
            <a:pPr marL="4327525" lvl="1" indent="-285750"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Ammissione previo superamento di test se con voto di laurea &lt; 99/110</a:t>
            </a:r>
          </a:p>
          <a:p>
            <a:pPr marL="545700" lvl="1"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Laureati in 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tutti gli altri Corsi:</a:t>
            </a:r>
            <a:endParaRPr lang="it-IT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633413" lvl="1" indent="-190500" algn="just"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almeno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6 CFU nel SSD MAT/09;</a:t>
            </a:r>
          </a:p>
          <a:p>
            <a:pPr marL="633413" lvl="1" indent="-190500" algn="just"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almeno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6 CFU nel SSD IUS/06;</a:t>
            </a:r>
          </a:p>
          <a:p>
            <a:pPr marL="633413" lvl="1" indent="-190500" algn="just"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almeno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6 CFU nel SSD SECS-P/06;</a:t>
            </a:r>
          </a:p>
          <a:p>
            <a:pPr marL="633413" lvl="1" indent="-190500" algn="just"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almeno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6 CFU tra i SSD IUS/01, IUS/04, IUS/09, IUS/10;</a:t>
            </a:r>
          </a:p>
          <a:p>
            <a:pPr marL="633413" lvl="1" indent="-190500" algn="just"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almeno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6 CFU tra i SSD SECS-P/01 e SECS-P/02;</a:t>
            </a:r>
          </a:p>
          <a:p>
            <a:pPr marL="633413" lvl="1" indent="-190500" algn="just"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almeno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18 CFU tra i SSD SECS-P/07, SECS-P/08 e SECS-P/10, di 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cui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almeno 6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cfu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di SECS-P/07 e 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almeno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6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cfu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di SECS-P/08;</a:t>
            </a:r>
          </a:p>
          <a:p>
            <a:pPr marL="633413" lvl="1" indent="-190500" algn="just"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almeno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9 CFU tra i SSD SECS-S/01, SECS-S/03, MAT/06, SECS-S/06, 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MAT/01-05;</a:t>
            </a:r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  <a:p>
            <a:pPr marL="633413" lvl="1" indent="-190500" algn="just"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adeguata capacità di uso degli strumenti e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software informatici per applicazioni economiche, 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aziendali;</a:t>
            </a:r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  <a:p>
            <a:pPr marL="633413" lvl="1" indent="-190500" algn="just"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adeguata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conoscenza  della lingua 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inglese (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almeno 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di livello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B1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nella comprensione orale e scritta 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su 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temi 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economici</a:t>
            </a:r>
            <a:endParaRPr lang="it-IT" sz="23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27463" y="942088"/>
            <a:ext cx="10075657" cy="61577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4000" b="1" cap="small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Requisiti di accesso per iscriversi</a:t>
            </a:r>
            <a:endParaRPr lang="it-IT" sz="4000" b="1" cap="small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12" y="781950"/>
            <a:ext cx="2090208" cy="174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50187" y="1429485"/>
            <a:ext cx="10611149" cy="527323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1254125" lvl="1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</a:pPr>
            <a:endParaRPr lang="it-IT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30263" lvl="1" indent="2311400">
              <a:spcAft>
                <a:spcPts val="800"/>
              </a:spcAft>
              <a:buClr>
                <a:schemeClr val="accent2">
                  <a:lumMod val="50000"/>
                </a:schemeClr>
              </a:buClr>
            </a:pPr>
            <a:r>
              <a:rPr lang="it-IT" sz="2000" b="1" dirty="0" smtClean="0">
                <a:solidFill>
                  <a:srgbClr val="C00000"/>
                </a:solidFill>
              </a:rPr>
              <a:t>Laureati </a:t>
            </a:r>
            <a:r>
              <a:rPr lang="it-IT" sz="2000" b="1" dirty="0" err="1">
                <a:solidFill>
                  <a:srgbClr val="C00000"/>
                </a:solidFill>
              </a:rPr>
              <a:t>Unige</a:t>
            </a:r>
            <a:r>
              <a:rPr lang="it-IT" sz="2000" b="1" dirty="0">
                <a:solidFill>
                  <a:srgbClr val="C00000"/>
                </a:solidFill>
              </a:rPr>
              <a:t> in </a:t>
            </a:r>
            <a:r>
              <a:rPr lang="it-IT" sz="2000" b="1" dirty="0" smtClean="0">
                <a:solidFill>
                  <a:srgbClr val="C00000"/>
                </a:solidFill>
              </a:rPr>
              <a:t>CLEC (Classe </a:t>
            </a:r>
            <a:r>
              <a:rPr lang="it-IT" sz="2000" b="1" dirty="0">
                <a:solidFill>
                  <a:srgbClr val="C00000"/>
                </a:solidFill>
              </a:rPr>
              <a:t>di laurea </a:t>
            </a:r>
            <a:r>
              <a:rPr lang="it-IT" sz="2000" b="1" dirty="0">
                <a:solidFill>
                  <a:srgbClr val="C00000"/>
                </a:solidFill>
              </a:rPr>
              <a:t>L-33 e Classe di laurea </a:t>
            </a:r>
            <a:r>
              <a:rPr lang="it-IT" sz="2000" b="1" dirty="0" smtClean="0">
                <a:solidFill>
                  <a:srgbClr val="C00000"/>
                </a:solidFill>
              </a:rPr>
              <a:t>28): </a:t>
            </a:r>
            <a:endParaRPr lang="it-IT" sz="2000" b="1" dirty="0">
              <a:solidFill>
                <a:srgbClr val="C00000"/>
              </a:solidFill>
            </a:endParaRPr>
          </a:p>
          <a:p>
            <a:pPr marL="3141663" lvl="1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1900" b="1" dirty="0">
                <a:solidFill>
                  <a:srgbClr val="C00000"/>
                </a:solidFill>
              </a:rPr>
              <a:t>Ammissione diretta se con voto di laurea =&gt;99/110;</a:t>
            </a:r>
          </a:p>
          <a:p>
            <a:pPr marL="3141663" lvl="1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sz="1900" b="1" dirty="0">
                <a:solidFill>
                  <a:srgbClr val="C00000"/>
                </a:solidFill>
              </a:rPr>
              <a:t>Ammissione previo superamento di test </a:t>
            </a:r>
            <a:r>
              <a:rPr lang="it-IT" sz="1900" b="1" dirty="0" smtClean="0">
                <a:solidFill>
                  <a:srgbClr val="C00000"/>
                </a:solidFill>
              </a:rPr>
              <a:t>se </a:t>
            </a:r>
            <a:r>
              <a:rPr lang="it-IT" sz="1900" b="1" dirty="0">
                <a:solidFill>
                  <a:srgbClr val="C00000"/>
                </a:solidFill>
              </a:rPr>
              <a:t>con voto di laurea &lt; 99/110</a:t>
            </a:r>
          </a:p>
          <a:p>
            <a:pPr marL="265113" lvl="1">
              <a:spcAft>
                <a:spcPts val="800"/>
              </a:spcAft>
              <a:buClr>
                <a:schemeClr val="accent2">
                  <a:lumMod val="50000"/>
                </a:schemeClr>
              </a:buClr>
            </a:pPr>
            <a:r>
              <a:rPr lang="it-IT" sz="2000" b="1" dirty="0">
                <a:solidFill>
                  <a:srgbClr val="C00000"/>
                </a:solidFill>
              </a:rPr>
              <a:t>Laureati in </a:t>
            </a:r>
            <a:r>
              <a:rPr lang="it-IT" sz="2000" b="1" dirty="0" smtClean="0">
                <a:solidFill>
                  <a:srgbClr val="C00000"/>
                </a:solidFill>
              </a:rPr>
              <a:t>tutti gli altri Corsi:</a:t>
            </a:r>
            <a:endParaRPr lang="it-IT" sz="2000" b="1" dirty="0">
              <a:solidFill>
                <a:srgbClr val="C00000"/>
              </a:solidFill>
            </a:endParaRPr>
          </a:p>
          <a:p>
            <a:pPr marL="631825" lvl="1" indent="-368300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900" b="1" dirty="0" smtClean="0">
                <a:solidFill>
                  <a:srgbClr val="C00000"/>
                </a:solidFill>
              </a:rPr>
              <a:t>almeno </a:t>
            </a:r>
            <a:r>
              <a:rPr lang="it-IT" sz="1900" b="1" dirty="0">
                <a:solidFill>
                  <a:srgbClr val="C00000"/>
                </a:solidFill>
              </a:rPr>
              <a:t>24 </a:t>
            </a:r>
            <a:r>
              <a:rPr lang="it-IT" sz="1900" b="1" dirty="0" err="1">
                <a:solidFill>
                  <a:srgbClr val="C00000"/>
                </a:solidFill>
              </a:rPr>
              <a:t>cfu</a:t>
            </a:r>
            <a:r>
              <a:rPr lang="it-IT" sz="1900" b="1" dirty="0">
                <a:solidFill>
                  <a:srgbClr val="C00000"/>
                </a:solidFill>
              </a:rPr>
              <a:t> </a:t>
            </a:r>
            <a:r>
              <a:rPr lang="it-IT" sz="1900" b="1" dirty="0" smtClean="0">
                <a:solidFill>
                  <a:srgbClr val="C00000"/>
                </a:solidFill>
              </a:rPr>
              <a:t>tra i </a:t>
            </a:r>
            <a:r>
              <a:rPr lang="it-IT" sz="1900" b="1" dirty="0" err="1">
                <a:solidFill>
                  <a:srgbClr val="C00000"/>
                </a:solidFill>
              </a:rPr>
              <a:t>ssd</a:t>
            </a:r>
            <a:r>
              <a:rPr lang="it-IT" sz="1900" b="1" dirty="0">
                <a:solidFill>
                  <a:srgbClr val="C00000"/>
                </a:solidFill>
              </a:rPr>
              <a:t> </a:t>
            </a:r>
            <a:r>
              <a:rPr lang="it-IT" sz="1900" b="1" dirty="0" smtClean="0">
                <a:solidFill>
                  <a:srgbClr val="C00000"/>
                </a:solidFill>
              </a:rPr>
              <a:t>SECS-P/01, </a:t>
            </a:r>
            <a:r>
              <a:rPr lang="it-IT" sz="1900" b="1" dirty="0">
                <a:solidFill>
                  <a:srgbClr val="C00000"/>
                </a:solidFill>
              </a:rPr>
              <a:t>SECS-P/02, SECS-P/03, SECS-P/04, SECS-P/05, </a:t>
            </a:r>
            <a:r>
              <a:rPr lang="it-IT" sz="1900" b="1" dirty="0" smtClean="0">
                <a:solidFill>
                  <a:srgbClr val="C00000"/>
                </a:solidFill>
              </a:rPr>
              <a:t>SECS-P/06,SECS-P/12;</a:t>
            </a:r>
            <a:endParaRPr lang="it-IT" sz="1900" b="1" dirty="0">
              <a:solidFill>
                <a:srgbClr val="C00000"/>
              </a:solidFill>
            </a:endParaRPr>
          </a:p>
          <a:p>
            <a:pPr marL="631825" lvl="1" indent="-368300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900" b="1" dirty="0">
                <a:solidFill>
                  <a:srgbClr val="C00000"/>
                </a:solidFill>
              </a:rPr>
              <a:t>almeno 15 </a:t>
            </a:r>
            <a:r>
              <a:rPr lang="it-IT" sz="1900" b="1" dirty="0" err="1">
                <a:solidFill>
                  <a:srgbClr val="C00000"/>
                </a:solidFill>
              </a:rPr>
              <a:t>cfu</a:t>
            </a:r>
            <a:r>
              <a:rPr lang="it-IT" sz="1900" b="1" dirty="0">
                <a:solidFill>
                  <a:srgbClr val="C00000"/>
                </a:solidFill>
              </a:rPr>
              <a:t> </a:t>
            </a:r>
            <a:r>
              <a:rPr lang="it-IT" sz="1900" b="1" dirty="0" smtClean="0">
                <a:solidFill>
                  <a:srgbClr val="C00000"/>
                </a:solidFill>
              </a:rPr>
              <a:t>tra i </a:t>
            </a:r>
            <a:r>
              <a:rPr lang="it-IT" sz="1900" b="1" dirty="0" err="1">
                <a:solidFill>
                  <a:srgbClr val="C00000"/>
                </a:solidFill>
              </a:rPr>
              <a:t>ssd</a:t>
            </a:r>
            <a:r>
              <a:rPr lang="it-IT" sz="1900" b="1" dirty="0">
                <a:solidFill>
                  <a:srgbClr val="C00000"/>
                </a:solidFill>
              </a:rPr>
              <a:t> SECS-P/07, SECS-P/08, SECS-P/09, </a:t>
            </a:r>
            <a:r>
              <a:rPr lang="it-IT" sz="1900" b="1" dirty="0" smtClean="0">
                <a:solidFill>
                  <a:srgbClr val="C00000"/>
                </a:solidFill>
              </a:rPr>
              <a:t>SECS-P/11;</a:t>
            </a:r>
          </a:p>
          <a:p>
            <a:pPr marL="631825" lvl="1" indent="-368300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900" b="1" dirty="0" smtClean="0">
                <a:solidFill>
                  <a:srgbClr val="C00000"/>
                </a:solidFill>
              </a:rPr>
              <a:t>almeno </a:t>
            </a:r>
            <a:r>
              <a:rPr lang="it-IT" sz="1900" b="1" dirty="0">
                <a:solidFill>
                  <a:srgbClr val="C00000"/>
                </a:solidFill>
              </a:rPr>
              <a:t>27 </a:t>
            </a:r>
            <a:r>
              <a:rPr lang="it-IT" sz="1900" b="1" dirty="0" err="1">
                <a:solidFill>
                  <a:srgbClr val="C00000"/>
                </a:solidFill>
              </a:rPr>
              <a:t>cfu</a:t>
            </a:r>
            <a:r>
              <a:rPr lang="it-IT" sz="1900" b="1" dirty="0">
                <a:solidFill>
                  <a:srgbClr val="C00000"/>
                </a:solidFill>
              </a:rPr>
              <a:t> </a:t>
            </a:r>
            <a:r>
              <a:rPr lang="it-IT" sz="1900" b="1" dirty="0" smtClean="0">
                <a:solidFill>
                  <a:srgbClr val="C00000"/>
                </a:solidFill>
              </a:rPr>
              <a:t>tra i </a:t>
            </a:r>
            <a:r>
              <a:rPr lang="it-IT" sz="1900" b="1" dirty="0" err="1">
                <a:solidFill>
                  <a:srgbClr val="C00000"/>
                </a:solidFill>
              </a:rPr>
              <a:t>ssd</a:t>
            </a:r>
            <a:r>
              <a:rPr lang="it-IT" sz="1900" b="1" dirty="0">
                <a:solidFill>
                  <a:srgbClr val="C00000"/>
                </a:solidFill>
              </a:rPr>
              <a:t> SECS-S/01, SECS-S/03, SECS-S/06, MAT/01, MAT/02, MAT/03, </a:t>
            </a:r>
            <a:r>
              <a:rPr lang="it-IT" sz="1900" b="1" dirty="0" smtClean="0">
                <a:solidFill>
                  <a:srgbClr val="C00000"/>
                </a:solidFill>
              </a:rPr>
              <a:t>MAT/04</a:t>
            </a:r>
            <a:r>
              <a:rPr lang="it-IT" sz="1900" b="1" dirty="0">
                <a:solidFill>
                  <a:srgbClr val="C00000"/>
                </a:solidFill>
              </a:rPr>
              <a:t>, MAT/05, MAT/06, MAT/07, MAT/08, </a:t>
            </a:r>
            <a:r>
              <a:rPr lang="it-IT" sz="1900" b="1" dirty="0" smtClean="0">
                <a:solidFill>
                  <a:srgbClr val="C00000"/>
                </a:solidFill>
              </a:rPr>
              <a:t>MAT/09;</a:t>
            </a:r>
            <a:endParaRPr lang="it-IT" sz="1900" b="1" dirty="0">
              <a:solidFill>
                <a:srgbClr val="C00000"/>
              </a:solidFill>
            </a:endParaRPr>
          </a:p>
          <a:p>
            <a:pPr marL="631825" lvl="1" indent="-368300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900" b="1" dirty="0">
                <a:solidFill>
                  <a:srgbClr val="C00000"/>
                </a:solidFill>
              </a:rPr>
              <a:t>almeno 12 </a:t>
            </a:r>
            <a:r>
              <a:rPr lang="it-IT" sz="1900" b="1" dirty="0" err="1">
                <a:solidFill>
                  <a:srgbClr val="C00000"/>
                </a:solidFill>
              </a:rPr>
              <a:t>cfu</a:t>
            </a:r>
            <a:r>
              <a:rPr lang="it-IT" sz="1900" b="1" dirty="0">
                <a:solidFill>
                  <a:srgbClr val="C00000"/>
                </a:solidFill>
              </a:rPr>
              <a:t> </a:t>
            </a:r>
            <a:r>
              <a:rPr lang="it-IT" sz="1900" b="1" dirty="0" smtClean="0">
                <a:solidFill>
                  <a:srgbClr val="C00000"/>
                </a:solidFill>
              </a:rPr>
              <a:t>tra i </a:t>
            </a:r>
            <a:r>
              <a:rPr lang="it-IT" sz="1900" b="1" dirty="0" err="1">
                <a:solidFill>
                  <a:srgbClr val="C00000"/>
                </a:solidFill>
              </a:rPr>
              <a:t>ssd</a:t>
            </a:r>
            <a:r>
              <a:rPr lang="it-IT" sz="1900" b="1" dirty="0">
                <a:solidFill>
                  <a:srgbClr val="C00000"/>
                </a:solidFill>
              </a:rPr>
              <a:t> IUS/01, IUS/04, </a:t>
            </a:r>
            <a:r>
              <a:rPr lang="it-IT" sz="1900" b="1" dirty="0" smtClean="0">
                <a:solidFill>
                  <a:srgbClr val="C00000"/>
                </a:solidFill>
              </a:rPr>
              <a:t>IUS/09;</a:t>
            </a:r>
            <a:endParaRPr lang="it-IT" sz="1900" b="1" dirty="0">
              <a:solidFill>
                <a:srgbClr val="C00000"/>
              </a:solidFill>
            </a:endParaRPr>
          </a:p>
          <a:p>
            <a:pPr marL="631825" lvl="1" indent="-368300"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900" b="1" dirty="0" smtClean="0">
                <a:solidFill>
                  <a:srgbClr val="C00000"/>
                </a:solidFill>
              </a:rPr>
              <a:t>adeguata </a:t>
            </a:r>
            <a:r>
              <a:rPr lang="it-IT" sz="1900" b="1" dirty="0">
                <a:solidFill>
                  <a:srgbClr val="C00000"/>
                </a:solidFill>
              </a:rPr>
              <a:t>capacità di uso degli strumenti e software informatici per applicazioni economiche, aziendali</a:t>
            </a:r>
            <a:r>
              <a:rPr lang="it-IT" sz="1900" b="1" dirty="0" smtClean="0">
                <a:solidFill>
                  <a:srgbClr val="C00000"/>
                </a:solidFill>
              </a:rPr>
              <a:t>;</a:t>
            </a:r>
            <a:endParaRPr lang="it-IT" sz="1900" b="1" dirty="0">
              <a:solidFill>
                <a:srgbClr val="C00000"/>
              </a:solidFill>
            </a:endParaRPr>
          </a:p>
          <a:p>
            <a:pPr marL="631825" lvl="1" indent="-368300"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1900" b="1" dirty="0" smtClean="0">
                <a:solidFill>
                  <a:srgbClr val="C00000"/>
                </a:solidFill>
              </a:rPr>
              <a:t>conoscenza  </a:t>
            </a:r>
            <a:r>
              <a:rPr lang="it-IT" sz="1900" b="1" dirty="0">
                <a:solidFill>
                  <a:srgbClr val="C00000"/>
                </a:solidFill>
              </a:rPr>
              <a:t>della lingua </a:t>
            </a:r>
            <a:r>
              <a:rPr lang="it-IT" sz="1900" b="1" dirty="0" smtClean="0">
                <a:solidFill>
                  <a:srgbClr val="C00000"/>
                </a:solidFill>
              </a:rPr>
              <a:t>inglese almeno al </a:t>
            </a:r>
            <a:r>
              <a:rPr lang="it-IT" sz="1900" b="1" dirty="0">
                <a:solidFill>
                  <a:srgbClr val="C00000"/>
                </a:solidFill>
              </a:rPr>
              <a:t>livello </a:t>
            </a:r>
            <a:r>
              <a:rPr lang="it-IT" sz="1900" b="1" dirty="0" smtClean="0">
                <a:solidFill>
                  <a:srgbClr val="C00000"/>
                </a:solidFill>
              </a:rPr>
              <a:t>B1 </a:t>
            </a:r>
            <a:r>
              <a:rPr lang="it-IT" sz="1900" b="1" dirty="0">
                <a:solidFill>
                  <a:srgbClr val="C00000"/>
                </a:solidFill>
              </a:rPr>
              <a:t>nella comprensione orale e scritta e </a:t>
            </a:r>
            <a:r>
              <a:rPr lang="it-IT" sz="1900" b="1" dirty="0" smtClean="0">
                <a:solidFill>
                  <a:srgbClr val="C00000"/>
                </a:solidFill>
              </a:rPr>
              <a:t>su </a:t>
            </a:r>
            <a:r>
              <a:rPr lang="it-IT" sz="1900" b="1" dirty="0">
                <a:solidFill>
                  <a:srgbClr val="C00000"/>
                </a:solidFill>
              </a:rPr>
              <a:t>temi economici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627463" y="942088"/>
            <a:ext cx="10075657" cy="61577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4000" b="1" cap="small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Requisiti di accesso per iscriversi</a:t>
            </a:r>
            <a:endParaRPr lang="it-IT" sz="4000" b="1" cap="small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262" y="942088"/>
            <a:ext cx="1534743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50188" y="1429485"/>
            <a:ext cx="9301735" cy="512448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45700" lvl="1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</a:pPr>
            <a:endParaRPr lang="it-IT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lvl="1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</a:pP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Non possiedi tutti i </a:t>
            </a:r>
            <a:r>
              <a:rPr lang="it-IT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cfu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necessari: 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ome integrarli?</a:t>
            </a:r>
          </a:p>
          <a:p>
            <a:pPr marL="545700" lvl="1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</a:pPr>
            <a:endParaRPr lang="it-IT" sz="3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88600" lvl="1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8428038" algn="l"/>
              </a:tabLst>
            </a:pP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(per chi è già laureato) 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Iscrivendoti 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 singoli insegnamenti per l'ammissione ai corsi di Laurea Magistrale (entro il 6 aprile di ogni anno)</a:t>
            </a:r>
          </a:p>
          <a:p>
            <a:pPr marL="888600" lvl="1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8428038" algn="l"/>
              </a:tabLst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Aggiungendo esami nel piano di studi triennale (fino ad un massimo di 12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cfu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888600" lvl="1" indent="-342900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8428038" algn="l"/>
              </a:tabLst>
            </a:pP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Modificando il piano di studi triennale nelle opzioni o nei </a:t>
            </a:r>
            <a:r>
              <a:rPr lang="it-IT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cfu</a:t>
            </a:r>
            <a:r>
              <a:rPr lang="it-IT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a scelta</a:t>
            </a:r>
          </a:p>
          <a:p>
            <a:pPr marL="545700" lvl="1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</a:pPr>
            <a:endParaRPr lang="it-IT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45700" lvl="1" algn="just">
              <a:spcBef>
                <a:spcPts val="600"/>
              </a:spcBef>
              <a:buClr>
                <a:schemeClr val="accent2">
                  <a:lumMod val="50000"/>
                </a:schemeClr>
              </a:buClr>
            </a:pPr>
            <a:endParaRPr lang="it-IT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923" y="2045263"/>
            <a:ext cx="2044806" cy="1945986"/>
          </a:xfrm>
          <a:prstGeom prst="rect">
            <a:avLst/>
          </a:prstGeom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5333-266B-4DC9-BE2A-BBD85042AEC3}" type="slidenum">
              <a:rPr lang="it-IT" smtClean="0"/>
              <a:t>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627463" y="942088"/>
            <a:ext cx="10075657" cy="61577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4000" b="1" cap="small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Requisiti di accesso per iscriversi</a:t>
            </a:r>
            <a:endParaRPr lang="it-IT" sz="4000" b="1" cap="small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72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1057</Words>
  <Application>Microsoft Office PowerPoint</Application>
  <PresentationFormat>Widescreen</PresentationFormat>
  <Paragraphs>128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Persico</dc:creator>
  <cp:lastModifiedBy> </cp:lastModifiedBy>
  <cp:revision>131</cp:revision>
  <cp:lastPrinted>2019-04-16T11:12:32Z</cp:lastPrinted>
  <dcterms:created xsi:type="dcterms:W3CDTF">2018-03-10T08:43:04Z</dcterms:created>
  <dcterms:modified xsi:type="dcterms:W3CDTF">2020-04-03T09:22:01Z</dcterms:modified>
</cp:coreProperties>
</file>